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470" r:id="rId2"/>
    <p:sldId id="495" r:id="rId3"/>
    <p:sldId id="536" r:id="rId4"/>
    <p:sldId id="537" r:id="rId5"/>
    <p:sldId id="538" r:id="rId6"/>
    <p:sldId id="539" r:id="rId7"/>
    <p:sldId id="540" r:id="rId8"/>
    <p:sldId id="541" r:id="rId9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2" autoAdjust="0"/>
  </p:normalViewPr>
  <p:slideViewPr>
    <p:cSldViewPr snapToObjects="1">
      <p:cViewPr varScale="1">
        <p:scale>
          <a:sx n="78" d="100"/>
          <a:sy n="78" d="100"/>
        </p:scale>
        <p:origin x="1603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213868CA-DAE9-4EA7-9335-B8F5034515FB}" type="datetime1">
              <a:rPr lang="en-US" altLang="en-US"/>
              <a:pPr>
                <a:defRPr/>
              </a:pPr>
              <a:t>6/2/2022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B892677-7964-4DFC-9017-B0A0416FA9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12FA6645-CBAC-4EFD-B0C7-31A86B094BD8}" type="datetime1">
              <a:rPr lang="en-US" altLang="en-US"/>
              <a:pPr>
                <a:defRPr/>
              </a:pPr>
              <a:t>6/2/2022</a:t>
            </a:fld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AAAC91F-DA77-46F0-AB00-FA37D8FCB8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4151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Caryn to do the scope, will be Tasks of study, deliverables, reference to previous </a:t>
            </a:r>
            <a:r>
              <a:rPr lang="en-US" dirty="0" err="1"/>
              <a:t>ewr</a:t>
            </a:r>
            <a:r>
              <a:rPr lang="en-US" dirty="0"/>
              <a:t> study, use some of following slides, but simplify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6966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Caryn to do the scope, will be Tasks of study, deliverables, reference to previous </a:t>
            </a:r>
            <a:r>
              <a:rPr lang="en-US" dirty="0" err="1"/>
              <a:t>ewr</a:t>
            </a:r>
            <a:r>
              <a:rPr lang="en-US" dirty="0"/>
              <a:t> study, use some of following slides, but simplify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2300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Caryn to do the scope, will be Tasks of study, deliverables, reference to previous </a:t>
            </a:r>
            <a:r>
              <a:rPr lang="en-US" dirty="0" err="1"/>
              <a:t>ewr</a:t>
            </a:r>
            <a:r>
              <a:rPr lang="en-US" dirty="0"/>
              <a:t> study, use some of following slides, but simplify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3478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Caryn to do the scope, will be Tasks of study, deliverables, reference to previous </a:t>
            </a:r>
            <a:r>
              <a:rPr lang="en-US" dirty="0" err="1"/>
              <a:t>ewr</a:t>
            </a:r>
            <a:r>
              <a:rPr lang="en-US" dirty="0"/>
              <a:t> study, use some of following slides, but simplify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8294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Caryn to do the scope, will be Tasks of study, deliverables, reference to previous </a:t>
            </a:r>
            <a:r>
              <a:rPr lang="en-US" dirty="0" err="1"/>
              <a:t>ewr</a:t>
            </a:r>
            <a:r>
              <a:rPr lang="en-US" dirty="0"/>
              <a:t> study, use some of following slides, but simplify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0937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Caryn to do the scope, will be Tasks of study, deliverables, reference to previous </a:t>
            </a:r>
            <a:r>
              <a:rPr lang="en-US" dirty="0" err="1"/>
              <a:t>ewr</a:t>
            </a:r>
            <a:r>
              <a:rPr lang="en-US" dirty="0"/>
              <a:t> study, use some of following slides, but simplify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165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Caryn to do the scope, will be Tasks of study, deliverables, reference to previous </a:t>
            </a:r>
            <a:r>
              <a:rPr lang="en-US" dirty="0" err="1"/>
              <a:t>ewr</a:t>
            </a:r>
            <a:r>
              <a:rPr lang="en-US" dirty="0"/>
              <a:t> study, use some of following slides, but simplify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3045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ER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884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66588C1-9077-48FD-99DF-89535B58B2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724275" y="63515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3F2D1E7-4889-4910-B210-695418BE5A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996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5413"/>
            <a:ext cx="91440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6" r:id="rId2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/>
          <a:ea typeface="ＭＳ Ｐゴシック" pitchFamily="-108" charset="-128"/>
          <a:cs typeface="ＭＳ Ｐゴシック" pitchFamily="-10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/>
          <a:ea typeface="ＭＳ Ｐゴシック" pitchFamily="-108" charset="-128"/>
          <a:cs typeface="ＭＳ Ｐゴシック" pitchFamily="-10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/>
          <a:ea typeface="ＭＳ Ｐゴシック" pitchFamily="-10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/>
          <a:ea typeface="ＭＳ Ｐゴシック" pitchFamily="-10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/>
          <a:ea typeface="ＭＳ Ｐゴシック" pitchFamily="-10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/>
          <a:ea typeface="ＭＳ Ｐゴシック" pitchFamily="-10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3CF3EE-363B-1D29-D5A1-BD81B683F38B}"/>
              </a:ext>
            </a:extLst>
          </p:cNvPr>
          <p:cNvSpPr txBox="1"/>
          <p:nvPr/>
        </p:nvSpPr>
        <p:spPr>
          <a:xfrm>
            <a:off x="1241898" y="1676400"/>
            <a:ext cx="6858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000" b="1" dirty="0"/>
              <a:t>WATER QUALITY</a:t>
            </a:r>
          </a:p>
          <a:p>
            <a:pPr algn="ctr"/>
            <a:endParaRPr lang="en-ZA" sz="4000" b="1" dirty="0"/>
          </a:p>
          <a:p>
            <a:pPr algn="ctr"/>
            <a:r>
              <a:rPr lang="en-ZA" sz="2800" b="1" dirty="0"/>
              <a:t>Patsy Scherman</a:t>
            </a:r>
          </a:p>
          <a:p>
            <a:pPr algn="ctr"/>
            <a:r>
              <a:rPr lang="en-ZA" sz="2800" b="1" dirty="0"/>
              <a:t>Scherman Environmental</a:t>
            </a:r>
          </a:p>
        </p:txBody>
      </p:sp>
    </p:spTree>
    <p:extLst>
      <p:ext uri="{BB962C8B-B14F-4D97-AF65-F5344CB8AC3E}">
        <p14:creationId xmlns:p14="http://schemas.microsoft.com/office/powerpoint/2010/main" val="393581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67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3200" b="1" dirty="0">
                <a:solidFill>
                  <a:srgbClr val="002060"/>
                </a:solidFill>
                <a:latin typeface="+mj-lt"/>
              </a:rPr>
              <a:t>STATUS QUO: WATER QUALITY</a:t>
            </a:r>
            <a:endParaRPr lang="en-ZA" sz="32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4240BD-FD8C-418A-A458-1AB332C7EE13}"/>
              </a:ext>
            </a:extLst>
          </p:cNvPr>
          <p:cNvSpPr txBox="1"/>
          <p:nvPr/>
        </p:nvSpPr>
        <p:spPr>
          <a:xfrm>
            <a:off x="190500" y="774970"/>
            <a:ext cx="8763000" cy="53245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ZA" sz="2200" b="1" dirty="0">
                <a:solidFill>
                  <a:prstClr val="black"/>
                </a:solidFill>
                <a:cs typeface="Arial" panose="020B0604020202020204" pitchFamily="34" charset="0"/>
              </a:rPr>
              <a:t>Aim: Identify water quality priority areas per secondary catchment. </a:t>
            </a:r>
            <a:r>
              <a:rPr lang="en-ZA" sz="2200" b="1" dirty="0">
                <a:solidFill>
                  <a:srgbClr val="FF0000"/>
                </a:solidFill>
                <a:cs typeface="Arial" panose="020B0604020202020204" pitchFamily="34" charset="0"/>
              </a:rPr>
              <a:t>NB: First step toward identifying driving water quality variables for which RQOs will be set.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ZA" sz="2200" b="1" dirty="0">
                <a:solidFill>
                  <a:prstClr val="black"/>
                </a:solidFill>
                <a:cs typeface="Arial" panose="020B0604020202020204" pitchFamily="34" charset="0"/>
              </a:rPr>
              <a:t>Rivers: Based on a water quality impact rating (0: no impact to 5: serious impact).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ZA" sz="2200" b="1" dirty="0">
                <a:solidFill>
                  <a:prstClr val="black"/>
                </a:solidFill>
                <a:cs typeface="Arial" panose="020B0604020202020204" pitchFamily="34" charset="0"/>
              </a:rPr>
              <a:t>Estuaries: Based on identifying pollution pressures. </a:t>
            </a:r>
            <a:r>
              <a:rPr lang="en-ZA" sz="2200" b="1" i="1" dirty="0">
                <a:solidFill>
                  <a:srgbClr val="FF0000"/>
                </a:solidFill>
                <a:cs typeface="Arial" panose="020B0604020202020204" pitchFamily="34" charset="0"/>
              </a:rPr>
              <a:t>Note PP on maps = Pollution Pressure.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ZA" sz="2200" b="1" dirty="0">
                <a:solidFill>
                  <a:prstClr val="black"/>
                </a:solidFill>
                <a:cs typeface="Arial" panose="020B0604020202020204" pitchFamily="34" charset="0"/>
              </a:rPr>
              <a:t>Based on desktop information and liaison with water quality managers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ZA" sz="2200" b="1" dirty="0">
                <a:solidFill>
                  <a:prstClr val="black"/>
                </a:solidFill>
                <a:cs typeface="Arial" panose="020B0604020202020204" pitchFamily="34" charset="0"/>
              </a:rPr>
              <a:t>Following data sources used:</a:t>
            </a:r>
          </a:p>
          <a:p>
            <a:pPr marL="800100" lvl="1" indent="-3429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ZA" sz="2000" b="1" dirty="0">
                <a:solidFill>
                  <a:prstClr val="black"/>
                </a:solidFill>
                <a:cs typeface="Arial" panose="020B0604020202020204" pitchFamily="34" charset="0"/>
              </a:rPr>
              <a:t>ISP 2004, Reserve 2014, PES/EIS review of Jan 2022, 2020 DWS Planning Review, DWS’s IRIS, 2020 IUCMA </a:t>
            </a:r>
            <a:r>
              <a:rPr lang="en-ZA" sz="2000" b="1" dirty="0" err="1">
                <a:solidFill>
                  <a:prstClr val="black"/>
                </a:solidFill>
                <a:cs typeface="Arial" panose="020B0604020202020204" pitchFamily="34" charset="0"/>
              </a:rPr>
              <a:t>Usuthu</a:t>
            </a:r>
            <a:r>
              <a:rPr lang="en-ZA" sz="20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ZA" sz="2000" b="1" dirty="0" err="1">
                <a:solidFill>
                  <a:prstClr val="black"/>
                </a:solidFill>
                <a:cs typeface="Arial" panose="020B0604020202020204" pitchFamily="34" charset="0"/>
              </a:rPr>
              <a:t>EcoStatus</a:t>
            </a:r>
            <a:r>
              <a:rPr lang="en-ZA" sz="2000" b="1" dirty="0">
                <a:solidFill>
                  <a:prstClr val="black"/>
                </a:solidFill>
                <a:cs typeface="Arial" panose="020B0604020202020204" pitchFamily="34" charset="0"/>
              </a:rPr>
              <a:t> report, 2022 Green Drop report</a:t>
            </a:r>
            <a:endParaRPr lang="en-ZA" sz="22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73E345-5647-EAF5-22C2-E3763A52E6E4}"/>
              </a:ext>
            </a:extLst>
          </p:cNvPr>
          <p:cNvCxnSpPr/>
          <p:nvPr/>
        </p:nvCxnSpPr>
        <p:spPr>
          <a:xfrm>
            <a:off x="457200" y="693467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699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5692"/>
            <a:ext cx="8229600" cy="416738"/>
          </a:xfrm>
        </p:spPr>
        <p:txBody>
          <a:bodyPr/>
          <a:lstStyle/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</a:rPr>
              <a:t>W1 (Mhlathuze): Water quality status quo</a:t>
            </a:r>
            <a:endParaRPr lang="en-ZA" sz="2400" b="1" dirty="0">
              <a:solidFill>
                <a:srgbClr val="002060"/>
              </a:solidFill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1676400" y="515627"/>
            <a:ext cx="60198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30B1D37-F9B7-FE83-FAB9-E4C7FDA608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" t="8758" r="1666" b="10079"/>
          <a:stretch/>
        </p:blipFill>
        <p:spPr>
          <a:xfrm>
            <a:off x="17737" y="1229260"/>
            <a:ext cx="9110586" cy="5409643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E546B4A0-848D-9129-D14D-4506E1279CFB}"/>
              </a:ext>
            </a:extLst>
          </p:cNvPr>
          <p:cNvSpPr/>
          <p:nvPr/>
        </p:nvSpPr>
        <p:spPr>
          <a:xfrm rot="4919666" flipV="1">
            <a:off x="2290203" y="2292878"/>
            <a:ext cx="986673" cy="144951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F1B2859-D1B1-2C4E-FA50-7ED167DCD4CC}"/>
              </a:ext>
            </a:extLst>
          </p:cNvPr>
          <p:cNvSpPr/>
          <p:nvPr/>
        </p:nvSpPr>
        <p:spPr>
          <a:xfrm>
            <a:off x="1837965" y="5368080"/>
            <a:ext cx="1023958" cy="83126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FA676CD-C816-171B-88A6-C642E9F98E40}"/>
              </a:ext>
            </a:extLst>
          </p:cNvPr>
          <p:cNvSpPr/>
          <p:nvPr/>
        </p:nvSpPr>
        <p:spPr>
          <a:xfrm>
            <a:off x="1103312" y="891183"/>
            <a:ext cx="1905000" cy="997245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W12C-03263 (</a:t>
            </a:r>
            <a:r>
              <a:rPr kumimoji="0" lang="en-ZA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Mfulazane</a:t>
            </a:r>
            <a:r>
              <a:rPr kumimoji="0" lang="en-Z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). </a:t>
            </a:r>
            <a:r>
              <a:rPr kumimoji="0" lang="en-ZA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Large impact. </a:t>
            </a:r>
            <a:r>
              <a:rPr kumimoji="0" lang="en-ZA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Melmoth</a:t>
            </a:r>
            <a:r>
              <a:rPr kumimoji="0" lang="en-Z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Ponds</a:t>
            </a:r>
            <a:r>
              <a:rPr kumimoji="0" lang="en-Z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DF7287-24D9-5F00-79EF-48CE6E7A73F1}"/>
              </a:ext>
            </a:extLst>
          </p:cNvPr>
          <p:cNvSpPr/>
          <p:nvPr/>
        </p:nvSpPr>
        <p:spPr>
          <a:xfrm>
            <a:off x="100699" y="4269246"/>
            <a:ext cx="1905000" cy="1453286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36000" tIns="36000" rIns="36000" bIns="36000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W11A-03612 (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Matigulu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)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Lower reach only: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Large impact.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 Sugar Mill; cultivation; sand-mining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C8B4728-CBBD-4CA8-4523-C972C4C04386}"/>
              </a:ext>
            </a:extLst>
          </p:cNvPr>
          <p:cNvSpPr/>
          <p:nvPr/>
        </p:nvSpPr>
        <p:spPr>
          <a:xfrm rot="16381712">
            <a:off x="5171276" y="5386361"/>
            <a:ext cx="959623" cy="72667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EAC4D93-EA9F-D8CD-B61C-3392310161F5}"/>
              </a:ext>
            </a:extLst>
          </p:cNvPr>
          <p:cNvSpPr/>
          <p:nvPr/>
        </p:nvSpPr>
        <p:spPr>
          <a:xfrm>
            <a:off x="4257263" y="5840890"/>
            <a:ext cx="2084724" cy="942665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</a:rPr>
              <a:t>W12F-03611 (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</a:rPr>
              <a:t>Mzingwenya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</a:rPr>
              <a:t>).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Large impact.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</a:rPr>
              <a:t>Impacts from large settlements.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02832A2D-E80C-C6F9-F021-FD98BF7F15D5}"/>
              </a:ext>
            </a:extLst>
          </p:cNvPr>
          <p:cNvSpPr/>
          <p:nvPr/>
        </p:nvSpPr>
        <p:spPr>
          <a:xfrm rot="4742471" flipV="1">
            <a:off x="3668497" y="2879106"/>
            <a:ext cx="1913071" cy="117237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6F070A-B225-2E76-BCA2-F29299CEE163}"/>
              </a:ext>
            </a:extLst>
          </p:cNvPr>
          <p:cNvSpPr/>
          <p:nvPr/>
        </p:nvSpPr>
        <p:spPr>
          <a:xfrm>
            <a:off x="3149719" y="853247"/>
            <a:ext cx="1893892" cy="1254599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W12E-03475 (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Mhlatuze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).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Large impact. </a:t>
            </a:r>
            <a:r>
              <a:rPr lang="en-GB" sz="1600" b="1" kern="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Dryland cultivation; high </a:t>
            </a:r>
            <a:r>
              <a:rPr lang="en-GB" sz="1600" b="1" kern="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turbidities</a:t>
            </a:r>
            <a:r>
              <a:rPr lang="en-GB" sz="1600" b="1" kern="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.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BBB121CC-B5EF-BF5C-D0CD-B8AE104A29FB}"/>
              </a:ext>
            </a:extLst>
          </p:cNvPr>
          <p:cNvSpPr/>
          <p:nvPr/>
        </p:nvSpPr>
        <p:spPr>
          <a:xfrm rot="14787145">
            <a:off x="7348203" y="3519435"/>
            <a:ext cx="310468" cy="54607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CD8785D-B559-E97B-A0A5-8C0DEEA21046}"/>
              </a:ext>
            </a:extLst>
          </p:cNvPr>
          <p:cNvSpPr/>
          <p:nvPr/>
        </p:nvSpPr>
        <p:spPr>
          <a:xfrm>
            <a:off x="7601755" y="3585560"/>
            <a:ext cx="1540185" cy="1010436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W12J-03392 (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Mpisini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).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Large impact.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RBM smelter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9EEBC91-6767-94EE-20D8-F0FFA7A29529}"/>
              </a:ext>
            </a:extLst>
          </p:cNvPr>
          <p:cNvSpPr/>
          <p:nvPr/>
        </p:nvSpPr>
        <p:spPr>
          <a:xfrm>
            <a:off x="5269314" y="809170"/>
            <a:ext cx="1727285" cy="1390857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W12H-03401 (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Okula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).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Large impact. </a:t>
            </a:r>
            <a:r>
              <a:rPr lang="en-GB" sz="1600" b="1" kern="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Dryland cultivation; </a:t>
            </a:r>
            <a:r>
              <a:rPr lang="en-GB" sz="1600" b="1" kern="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Fairbreeze</a:t>
            </a:r>
            <a:r>
              <a:rPr lang="en-GB" sz="1600" b="1" kern="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.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06BFBBB3-5355-F38D-0BEE-D41F0810E8A3}"/>
              </a:ext>
            </a:extLst>
          </p:cNvPr>
          <p:cNvSpPr/>
          <p:nvPr/>
        </p:nvSpPr>
        <p:spPr>
          <a:xfrm rot="5400000" flipV="1">
            <a:off x="5142303" y="2851583"/>
            <a:ext cx="1390857" cy="101760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7EB8DE0-2F59-9BFC-0F46-E221EF4B9FD3}"/>
              </a:ext>
            </a:extLst>
          </p:cNvPr>
          <p:cNvSpPr/>
          <p:nvPr/>
        </p:nvSpPr>
        <p:spPr>
          <a:xfrm>
            <a:off x="6996599" y="1721001"/>
            <a:ext cx="1690201" cy="1142560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W12H-03289 (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Mbabe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).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Large impact. </a:t>
            </a:r>
            <a:r>
              <a:rPr lang="en-GB" sz="1600" b="1" kern="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Nseleni</a:t>
            </a:r>
            <a:r>
              <a:rPr lang="en-GB" sz="1600" b="1" kern="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WWTW.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4A7449AD-F1CB-44CB-E0DD-C500092E44CC}"/>
              </a:ext>
            </a:extLst>
          </p:cNvPr>
          <p:cNvSpPr/>
          <p:nvPr/>
        </p:nvSpPr>
        <p:spPr>
          <a:xfrm rot="7954080" flipV="1">
            <a:off x="6406103" y="2949982"/>
            <a:ext cx="704178" cy="90114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6C81905-0B04-0DA7-BAC2-78990755FC84}"/>
              </a:ext>
            </a:extLst>
          </p:cNvPr>
          <p:cNvSpPr/>
          <p:nvPr/>
        </p:nvSpPr>
        <p:spPr>
          <a:xfrm>
            <a:off x="6396035" y="5622718"/>
            <a:ext cx="2290765" cy="1219782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W12F-03494 (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Mhlatuze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).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Large impact.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Tongaat Mill; 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Mpact</a:t>
            </a:r>
            <a:r>
              <a:rPr lang="en-GB" sz="1600" b="1" kern="0" dirty="0">
                <a:latin typeface="+mn-lt"/>
                <a:ea typeface="+mn-ea"/>
                <a:cs typeface="Arial" panose="020B0604020202020204" pitchFamily="34" charset="0"/>
              </a:rPr>
              <a:t>;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urban impacts.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FDD8F7B2-C508-E2B7-8959-CE93AE947489}"/>
              </a:ext>
            </a:extLst>
          </p:cNvPr>
          <p:cNvSpPr/>
          <p:nvPr/>
        </p:nvSpPr>
        <p:spPr>
          <a:xfrm rot="14824309">
            <a:off x="5601024" y="5091676"/>
            <a:ext cx="1213133" cy="103932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32E673DE-7DAD-3897-96C8-5E56A6E38DC8}"/>
              </a:ext>
            </a:extLst>
          </p:cNvPr>
          <p:cNvSpPr/>
          <p:nvPr/>
        </p:nvSpPr>
        <p:spPr>
          <a:xfrm rot="14787145" flipV="1">
            <a:off x="6977813" y="4515419"/>
            <a:ext cx="382873" cy="48713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5D6B9A8-BFC3-6E03-1B17-D456EE92BE56}"/>
              </a:ext>
            </a:extLst>
          </p:cNvPr>
          <p:cNvSpPr/>
          <p:nvPr/>
        </p:nvSpPr>
        <p:spPr>
          <a:xfrm>
            <a:off x="1860864" y="5785048"/>
            <a:ext cx="2084725" cy="10104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Siyaya Est: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Very High PP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– agriculture</a:t>
            </a: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77E31C18-A8C4-EB5E-A44B-582E06D6385D}"/>
              </a:ext>
            </a:extLst>
          </p:cNvPr>
          <p:cNvSpPr/>
          <p:nvPr/>
        </p:nvSpPr>
        <p:spPr>
          <a:xfrm rot="19899619">
            <a:off x="3904724" y="5670033"/>
            <a:ext cx="1073872" cy="98954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FAB14F37-7632-B0F7-D4C8-BE7B9EFC20CA}"/>
              </a:ext>
            </a:extLst>
          </p:cNvPr>
          <p:cNvSpPr/>
          <p:nvPr/>
        </p:nvSpPr>
        <p:spPr>
          <a:xfrm rot="14787145" flipV="1">
            <a:off x="6836366" y="4568848"/>
            <a:ext cx="228422" cy="45719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594C537-4BC9-F331-E27C-98690713E543}"/>
              </a:ext>
            </a:extLst>
          </p:cNvPr>
          <p:cNvSpPr/>
          <p:nvPr/>
        </p:nvSpPr>
        <p:spPr>
          <a:xfrm>
            <a:off x="6511449" y="4696237"/>
            <a:ext cx="2614814" cy="10104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Mhlatuze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Est: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Very High PP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– agriculture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kern="0" dirty="0">
                <a:latin typeface="+mn-lt"/>
                <a:ea typeface="+mn-ea"/>
                <a:cs typeface="Arial" panose="020B0604020202020204" pitchFamily="34" charset="0"/>
              </a:rPr>
              <a:t>Richards Bay lakes: </a:t>
            </a:r>
            <a:r>
              <a:rPr lang="en-GB" sz="1600" b="1" kern="0" dirty="0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High PP </a:t>
            </a:r>
            <a:r>
              <a:rPr lang="en-GB" sz="1600" b="1" kern="0" dirty="0">
                <a:latin typeface="+mn-lt"/>
                <a:ea typeface="+mn-ea"/>
                <a:cs typeface="Arial" panose="020B0604020202020204" pitchFamily="34" charset="0"/>
              </a:rPr>
              <a:t>– port-based activities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650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2B5B316A-2B6C-457D-80C4-1920DB4228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6" t="10885" r="2036" b="14650"/>
          <a:stretch/>
        </p:blipFill>
        <p:spPr>
          <a:xfrm>
            <a:off x="197882" y="335466"/>
            <a:ext cx="8946118" cy="48154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5414" y="40462"/>
            <a:ext cx="8229600" cy="416738"/>
          </a:xfrm>
        </p:spPr>
        <p:txBody>
          <a:bodyPr/>
          <a:lstStyle/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</a:rPr>
              <a:t>W2 (</a:t>
            </a:r>
            <a:r>
              <a:rPr lang="en-US" sz="2400" b="1" dirty="0" err="1">
                <a:solidFill>
                  <a:srgbClr val="002060"/>
                </a:solidFill>
              </a:rPr>
              <a:t>Umfolozi</a:t>
            </a:r>
            <a:r>
              <a:rPr lang="en-US" sz="2400" b="1" dirty="0">
                <a:solidFill>
                  <a:srgbClr val="002060"/>
                </a:solidFill>
              </a:rPr>
              <a:t>): Water quality status quo</a:t>
            </a:r>
            <a:endParaRPr lang="en-ZA" sz="2400" b="1" dirty="0">
              <a:solidFill>
                <a:srgbClr val="002060"/>
              </a:solidFill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2996773" y="489299"/>
            <a:ext cx="594503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F1B2859-D1B1-2C4E-FA50-7ED167DCD4CC}"/>
              </a:ext>
            </a:extLst>
          </p:cNvPr>
          <p:cNvSpPr/>
          <p:nvPr/>
        </p:nvSpPr>
        <p:spPr>
          <a:xfrm rot="16200000">
            <a:off x="-232835" y="3759770"/>
            <a:ext cx="1855902" cy="127562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DF7287-24D9-5F00-79EF-48CE6E7A73F1}"/>
              </a:ext>
            </a:extLst>
          </p:cNvPr>
          <p:cNvSpPr/>
          <p:nvPr/>
        </p:nvSpPr>
        <p:spPr>
          <a:xfrm>
            <a:off x="27562" y="4764207"/>
            <a:ext cx="4087238" cy="1456182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36000" tIns="36000" rIns="36000" bIns="36000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Large impact.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Bank + gully erosion: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W21D-02788 (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Vumankala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), W21D-02832 +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kern="0" dirty="0">
                <a:latin typeface="+mn-lt"/>
                <a:ea typeface="+mn-ea"/>
              </a:rPr>
              <a:t>W21D-02848 (</a:t>
            </a:r>
            <a:r>
              <a:rPr lang="en-GB" sz="1600" b="1" kern="0" dirty="0" err="1">
                <a:latin typeface="+mn-lt"/>
                <a:ea typeface="+mn-ea"/>
              </a:rPr>
              <a:t>Joiosi</a:t>
            </a:r>
            <a:r>
              <a:rPr lang="en-GB" sz="1600" b="1" kern="0" dirty="0">
                <a:latin typeface="+mn-lt"/>
                <a:ea typeface="+mn-ea"/>
              </a:rPr>
              <a:t>), W21E-02963 </a:t>
            </a:r>
            <a:r>
              <a:rPr lang="en-GB" sz="1600" b="1" kern="0" dirty="0">
                <a:solidFill>
                  <a:srgbClr val="FF0000"/>
                </a:solidFill>
                <a:latin typeface="+mn-lt"/>
                <a:ea typeface="+mn-ea"/>
              </a:rPr>
              <a:t>(Large-Serious)</a:t>
            </a:r>
            <a:r>
              <a:rPr lang="en-GB" sz="1600" b="1" kern="0" dirty="0">
                <a:latin typeface="+mn-lt"/>
                <a:ea typeface="+mn-ea"/>
              </a:rPr>
              <a:t>, W21E-02912 + W21E-02873 (</a:t>
            </a:r>
            <a:r>
              <a:rPr lang="en-GB" sz="1600" b="1" kern="0" dirty="0" err="1">
                <a:latin typeface="+mn-lt"/>
                <a:ea typeface="+mn-ea"/>
              </a:rPr>
              <a:t>Nondweni</a:t>
            </a:r>
            <a:r>
              <a:rPr lang="en-GB" sz="1600" b="1" kern="0" dirty="0">
                <a:latin typeface="+mn-lt"/>
                <a:ea typeface="+mn-ea"/>
              </a:rPr>
              <a:t>), W21D-02676 (</a:t>
            </a:r>
            <a:r>
              <a:rPr lang="en-GB" sz="1600" b="1" kern="0" dirty="0" err="1">
                <a:latin typeface="+mn-lt"/>
                <a:ea typeface="+mn-ea"/>
              </a:rPr>
              <a:t>Mvunyane</a:t>
            </a:r>
            <a:r>
              <a:rPr lang="en-GB" sz="1600" b="1" kern="0" dirty="0">
                <a:latin typeface="+mn-lt"/>
                <a:ea typeface="+mn-ea"/>
              </a:rPr>
              <a:t>): Also settlements, WWTW.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55F00A3-C691-380C-12E6-9C1DB186C51F}"/>
              </a:ext>
            </a:extLst>
          </p:cNvPr>
          <p:cNvSpPr/>
          <p:nvPr/>
        </p:nvSpPr>
        <p:spPr>
          <a:xfrm>
            <a:off x="149911" y="1430092"/>
            <a:ext cx="1801209" cy="1214475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W21A-02512 (</a:t>
            </a:r>
            <a:r>
              <a:rPr kumimoji="0" lang="en-ZA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aMagoda</a:t>
            </a:r>
            <a:r>
              <a:rPr kumimoji="0" lang="en-Z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). </a:t>
            </a:r>
            <a:r>
              <a:rPr kumimoji="0" lang="en-ZA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Large impact. </a:t>
            </a:r>
            <a:r>
              <a:rPr kumimoji="0" lang="en-Z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Vryheid impacts, esp. </a:t>
            </a:r>
            <a:r>
              <a:rPr kumimoji="0" lang="en-ZA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Klipfontein</a:t>
            </a:r>
            <a:r>
              <a:rPr kumimoji="0" lang="en-Z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Dam</a:t>
            </a:r>
            <a:r>
              <a:rPr kumimoji="0" lang="en-Z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8C55C168-03D4-57E8-2792-0B365B39F619}"/>
              </a:ext>
            </a:extLst>
          </p:cNvPr>
          <p:cNvSpPr/>
          <p:nvPr/>
        </p:nvSpPr>
        <p:spPr>
          <a:xfrm rot="16019378">
            <a:off x="676038" y="1340026"/>
            <a:ext cx="365756" cy="45719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C636210-F5AC-9D2A-C27A-E5479AC349B2}"/>
              </a:ext>
            </a:extLst>
          </p:cNvPr>
          <p:cNvSpPr/>
          <p:nvPr/>
        </p:nvSpPr>
        <p:spPr>
          <a:xfrm>
            <a:off x="2008036" y="539077"/>
            <a:ext cx="2324872" cy="823808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W21B-02539 (</a:t>
            </a:r>
            <a:r>
              <a:rPr kumimoji="0" lang="en-ZA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iShoba</a:t>
            </a:r>
            <a:r>
              <a:rPr kumimoji="0" lang="en-Z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). </a:t>
            </a:r>
            <a:r>
              <a:rPr kumimoji="0" lang="en-ZA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Large-Serious impact. </a:t>
            </a:r>
            <a:r>
              <a:rPr kumimoji="0" lang="en-ZA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Hlobane</a:t>
            </a:r>
            <a:r>
              <a:rPr kumimoji="0" lang="en-Z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Mine; erosion.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38684C48-7442-47E8-1C9F-8D0837A3C50C}"/>
              </a:ext>
            </a:extLst>
          </p:cNvPr>
          <p:cNvSpPr/>
          <p:nvPr/>
        </p:nvSpPr>
        <p:spPr>
          <a:xfrm rot="9490382" flipV="1">
            <a:off x="1752072" y="903116"/>
            <a:ext cx="253593" cy="72122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5E65D5E-3C66-D0F4-EC0E-C0FFB9C93DD7}"/>
              </a:ext>
            </a:extLst>
          </p:cNvPr>
          <p:cNvSpPr/>
          <p:nvPr/>
        </p:nvSpPr>
        <p:spPr>
          <a:xfrm>
            <a:off x="4114800" y="5620628"/>
            <a:ext cx="2324872" cy="1039656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W21K-02976 (</a:t>
            </a:r>
            <a:r>
              <a:rPr kumimoji="0" lang="en-ZA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Mbilane</a:t>
            </a:r>
            <a:r>
              <a:rPr kumimoji="0" lang="en-Z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). </a:t>
            </a:r>
            <a:r>
              <a:rPr kumimoji="0" lang="en-ZA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Serious impact. </a:t>
            </a:r>
            <a:r>
              <a:rPr kumimoji="0" lang="en-Z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WWTW + urban impacts; coal mining; erosion.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FC714E71-00CE-C14F-3C70-14FBAABF9E67}"/>
              </a:ext>
            </a:extLst>
          </p:cNvPr>
          <p:cNvSpPr/>
          <p:nvPr/>
        </p:nvSpPr>
        <p:spPr>
          <a:xfrm rot="15362335" flipV="1">
            <a:off x="3549824" y="4665711"/>
            <a:ext cx="1848219" cy="77239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AA9BD23-2041-05FF-FCD6-0609F2E48F17}"/>
              </a:ext>
            </a:extLst>
          </p:cNvPr>
          <p:cNvSpPr/>
          <p:nvPr/>
        </p:nvSpPr>
        <p:spPr>
          <a:xfrm>
            <a:off x="4701446" y="4542578"/>
            <a:ext cx="2156554" cy="1039656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W22J-02942 (</a:t>
            </a:r>
            <a:r>
              <a:rPr kumimoji="0" lang="en-ZA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Mvalo</a:t>
            </a:r>
            <a:r>
              <a:rPr kumimoji="0" lang="en-Z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). </a:t>
            </a:r>
            <a:r>
              <a:rPr kumimoji="0" lang="en-ZA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Large-Serious impact. </a:t>
            </a:r>
            <a:r>
              <a:rPr kumimoji="0" lang="en-Z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Zululand Anthracite Collieries impact.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DAB58FE7-D98A-9936-E416-FE84EDE3609E}"/>
              </a:ext>
            </a:extLst>
          </p:cNvPr>
          <p:cNvSpPr/>
          <p:nvPr/>
        </p:nvSpPr>
        <p:spPr>
          <a:xfrm rot="15866181">
            <a:off x="5017961" y="3925838"/>
            <a:ext cx="1114366" cy="105374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8ED52A0-0EBA-0C96-A08E-3EBC242399AA}"/>
              </a:ext>
            </a:extLst>
          </p:cNvPr>
          <p:cNvSpPr/>
          <p:nvPr/>
        </p:nvSpPr>
        <p:spPr>
          <a:xfrm>
            <a:off x="5604831" y="1366352"/>
            <a:ext cx="2324872" cy="1039656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W23A-03058 (</a:t>
            </a:r>
            <a:r>
              <a:rPr kumimoji="0" lang="en-ZA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Mbukwini</a:t>
            </a:r>
            <a:r>
              <a:rPr kumimoji="0" lang="en-Z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) + W23A-03083 (</a:t>
            </a:r>
            <a:r>
              <a:rPr kumimoji="0" lang="en-ZA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Umfolozi</a:t>
            </a:r>
            <a:r>
              <a:rPr kumimoji="0" lang="en-Z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). </a:t>
            </a:r>
            <a:r>
              <a:rPr kumimoji="0" lang="en-ZA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Large impact. </a:t>
            </a:r>
            <a:r>
              <a:rPr kumimoji="0" lang="en-ZA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Mining.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BBDF8807-E521-82B7-5770-61007945AFF7}"/>
              </a:ext>
            </a:extLst>
          </p:cNvPr>
          <p:cNvSpPr/>
          <p:nvPr/>
        </p:nvSpPr>
        <p:spPr>
          <a:xfrm rot="4484999">
            <a:off x="5989980" y="3065251"/>
            <a:ext cx="1473319" cy="125983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10C70DDC-B5D7-DC39-00EE-8C9A4EFFB560}"/>
              </a:ext>
            </a:extLst>
          </p:cNvPr>
          <p:cNvSpPr/>
          <p:nvPr/>
        </p:nvSpPr>
        <p:spPr>
          <a:xfrm rot="5400000" flipV="1">
            <a:off x="6651311" y="2923659"/>
            <a:ext cx="1143059" cy="107757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928CB4D-BDAF-108D-1A61-DE35F0F100C7}"/>
              </a:ext>
            </a:extLst>
          </p:cNvPr>
          <p:cNvSpPr/>
          <p:nvPr/>
        </p:nvSpPr>
        <p:spPr>
          <a:xfrm>
            <a:off x="7416829" y="2437691"/>
            <a:ext cx="1665085" cy="1454577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W23B-03231 + W23C-03180 (</a:t>
            </a:r>
            <a:r>
              <a:rPr kumimoji="0" lang="en-ZA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Umsinduzi</a:t>
            </a:r>
            <a:r>
              <a:rPr kumimoji="0" lang="en-Z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). </a:t>
            </a:r>
            <a:r>
              <a:rPr kumimoji="0" lang="en-ZA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Serious impact. </a:t>
            </a:r>
            <a:r>
              <a:rPr kumimoji="0" lang="en-Z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Irrigated sugarcane.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1A859EE1-F939-AF95-A0A0-07575C4ED086}"/>
              </a:ext>
            </a:extLst>
          </p:cNvPr>
          <p:cNvSpPr/>
          <p:nvPr/>
        </p:nvSpPr>
        <p:spPr>
          <a:xfrm rot="5400000" flipV="1">
            <a:off x="8332448" y="4167281"/>
            <a:ext cx="657786" cy="107759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944A25FB-B511-78DF-43EC-BD121B7554EB}"/>
              </a:ext>
            </a:extLst>
          </p:cNvPr>
          <p:cNvSpPr/>
          <p:nvPr/>
        </p:nvSpPr>
        <p:spPr>
          <a:xfrm rot="5400000" flipV="1">
            <a:off x="7757201" y="4154509"/>
            <a:ext cx="586516" cy="62037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D0C0AA5-D14B-94D4-1A89-DCDAB3DB7DE4}"/>
              </a:ext>
            </a:extLst>
          </p:cNvPr>
          <p:cNvSpPr/>
          <p:nvPr/>
        </p:nvSpPr>
        <p:spPr>
          <a:xfrm>
            <a:off x="6911558" y="5052967"/>
            <a:ext cx="2111997" cy="1764571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W23D-03108 (</a:t>
            </a:r>
            <a:r>
              <a:rPr kumimoji="0" lang="en-ZA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Umfolozi</a:t>
            </a:r>
            <a:r>
              <a:rPr kumimoji="0" lang="en-Z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). </a:t>
            </a:r>
            <a:r>
              <a:rPr kumimoji="0" lang="en-ZA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Serious impact. </a:t>
            </a:r>
            <a:r>
              <a:rPr lang="en-ZA" sz="1600" b="1" kern="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Extensive urban impacts; </a:t>
            </a:r>
            <a:r>
              <a:rPr lang="en-ZA" sz="1600" b="1" kern="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i</a:t>
            </a:r>
            <a:r>
              <a:rPr kumimoji="0" lang="en-ZA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rrigated</a:t>
            </a:r>
            <a:r>
              <a:rPr kumimoji="0" lang="en-Z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sugarcane; extensive cultivation.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25A8428C-D28C-6A7A-7EEF-5A75F03BECA3}"/>
              </a:ext>
            </a:extLst>
          </p:cNvPr>
          <p:cNvSpPr/>
          <p:nvPr/>
        </p:nvSpPr>
        <p:spPr>
          <a:xfrm rot="16200000">
            <a:off x="7989422" y="4637124"/>
            <a:ext cx="745252" cy="86433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84D3A37-262D-E112-489A-AF591CCE9E60}"/>
              </a:ext>
            </a:extLst>
          </p:cNvPr>
          <p:cNvSpPr/>
          <p:nvPr/>
        </p:nvSpPr>
        <p:spPr>
          <a:xfrm>
            <a:off x="6961665" y="573631"/>
            <a:ext cx="2084725" cy="10104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Umfolozi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/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Umsinduzi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Est: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Very High PP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– agriculture</a:t>
            </a:r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51D6869F-CE35-10AA-99C5-65F86B01B21A}"/>
              </a:ext>
            </a:extLst>
          </p:cNvPr>
          <p:cNvSpPr/>
          <p:nvPr/>
        </p:nvSpPr>
        <p:spPr>
          <a:xfrm rot="5400000" flipV="1">
            <a:off x="7751281" y="2724199"/>
            <a:ext cx="2436792" cy="107757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288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89AE3F-610E-48EA-ACEE-02BE124403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" t="1687" r="4999" b="4541"/>
          <a:stretch/>
        </p:blipFill>
        <p:spPr>
          <a:xfrm>
            <a:off x="890095" y="561478"/>
            <a:ext cx="8253905" cy="60818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2"/>
            <a:ext cx="8229600" cy="416738"/>
          </a:xfrm>
        </p:spPr>
        <p:txBody>
          <a:bodyPr/>
          <a:lstStyle/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</a:rPr>
              <a:t>W3 (Mkuze): Water quality status quo</a:t>
            </a:r>
            <a:endParaRPr lang="en-ZA" sz="2400" b="1" dirty="0">
              <a:solidFill>
                <a:srgbClr val="002060"/>
              </a:solidFill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1746445" y="531126"/>
            <a:ext cx="5690027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DA704AC-A3F7-246A-2EE1-34DA5EDBA067}"/>
              </a:ext>
            </a:extLst>
          </p:cNvPr>
          <p:cNvSpPr/>
          <p:nvPr/>
        </p:nvSpPr>
        <p:spPr>
          <a:xfrm rot="5400000">
            <a:off x="1521663" y="1819387"/>
            <a:ext cx="842874" cy="76200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CD8785D-B559-E97B-A0A5-8C0DEEA21046}"/>
              </a:ext>
            </a:extLst>
          </p:cNvPr>
          <p:cNvSpPr/>
          <p:nvPr/>
        </p:nvSpPr>
        <p:spPr>
          <a:xfrm>
            <a:off x="91272" y="997714"/>
            <a:ext cx="3490128" cy="578586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W31A-02494 (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Nkongolwana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).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Serious impact.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Coal-mining impacts. 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4952624-88E3-72CB-2BDA-F1DBECC59F0D}"/>
              </a:ext>
            </a:extLst>
          </p:cNvPr>
          <p:cNvSpPr/>
          <p:nvPr/>
        </p:nvSpPr>
        <p:spPr>
          <a:xfrm>
            <a:off x="386602" y="3583375"/>
            <a:ext cx="2691879" cy="842874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W31B-02477 (Mkuze).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Large impact.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Irrigation return flows; upstream impacts.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B267D89-7A91-FBFD-FE72-C6292DB551F0}"/>
              </a:ext>
            </a:extLst>
          </p:cNvPr>
          <p:cNvSpPr/>
          <p:nvPr/>
        </p:nvSpPr>
        <p:spPr>
          <a:xfrm rot="19062631">
            <a:off x="4571389" y="4913384"/>
            <a:ext cx="2743755" cy="117147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11E3B04-B737-21D1-1BC8-A6F07DF37E55}"/>
              </a:ext>
            </a:extLst>
          </p:cNvPr>
          <p:cNvSpPr/>
          <p:nvPr/>
        </p:nvSpPr>
        <p:spPr>
          <a:xfrm>
            <a:off x="2168905" y="5512072"/>
            <a:ext cx="3642543" cy="856630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W32C-02749 (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Mzinene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).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Large impact.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 Impact from 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Hluhluwe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 WWTW in lower reaches.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CFEB48-EF2D-C72C-1DA9-C929AAD0BC06}"/>
              </a:ext>
            </a:extLst>
          </p:cNvPr>
          <p:cNvSpPr/>
          <p:nvPr/>
        </p:nvSpPr>
        <p:spPr>
          <a:xfrm>
            <a:off x="228601" y="5088268"/>
            <a:ext cx="1141482" cy="17292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1C43711-2603-02B1-A45E-6106BD40041B}"/>
              </a:ext>
            </a:extLst>
          </p:cNvPr>
          <p:cNvSpPr/>
          <p:nvPr/>
        </p:nvSpPr>
        <p:spPr>
          <a:xfrm>
            <a:off x="4744641" y="553499"/>
            <a:ext cx="2523437" cy="2705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71F97546-EF37-2616-258D-BE52FD12C7F7}"/>
              </a:ext>
            </a:extLst>
          </p:cNvPr>
          <p:cNvSpPr/>
          <p:nvPr/>
        </p:nvSpPr>
        <p:spPr>
          <a:xfrm rot="16200000">
            <a:off x="2266141" y="3060238"/>
            <a:ext cx="984597" cy="45719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7A9CBD1-3BEB-11A8-4308-A612BDEFEFD3}"/>
              </a:ext>
            </a:extLst>
          </p:cNvPr>
          <p:cNvSpPr/>
          <p:nvPr/>
        </p:nvSpPr>
        <p:spPr>
          <a:xfrm>
            <a:off x="5090866" y="521399"/>
            <a:ext cx="2204772" cy="842874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W31J-02469 (Mkuze).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Large impact.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Mkuze WWTW.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362C3B58-3D86-656C-FBB9-588377E41948}"/>
              </a:ext>
            </a:extLst>
          </p:cNvPr>
          <p:cNvSpPr/>
          <p:nvPr/>
        </p:nvSpPr>
        <p:spPr>
          <a:xfrm rot="5400000">
            <a:off x="6301508" y="1551862"/>
            <a:ext cx="427183" cy="76200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443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06912A34-282C-F20F-1A94-7201EFE098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50" r="998" b="20541"/>
          <a:stretch/>
        </p:blipFill>
        <p:spPr>
          <a:xfrm>
            <a:off x="2289" y="1064433"/>
            <a:ext cx="9052728" cy="3757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74932" y="50185"/>
            <a:ext cx="8229600" cy="416738"/>
          </a:xfrm>
        </p:spPr>
        <p:txBody>
          <a:bodyPr/>
          <a:lstStyle/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</a:rPr>
              <a:t>W4 (Pongola): Water quality status quo</a:t>
            </a:r>
            <a:endParaRPr lang="en-ZA" sz="2400" b="1" dirty="0">
              <a:solidFill>
                <a:srgbClr val="002060"/>
              </a:solidFill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94854" y="489299"/>
            <a:ext cx="5690027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F1B2859-D1B1-2C4E-FA50-7ED167DCD4CC}"/>
              </a:ext>
            </a:extLst>
          </p:cNvPr>
          <p:cNvSpPr/>
          <p:nvPr/>
        </p:nvSpPr>
        <p:spPr>
          <a:xfrm rot="16200000" flipV="1">
            <a:off x="819851" y="4571811"/>
            <a:ext cx="587659" cy="93762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02832A2D-E80C-C6F9-F021-FD98BF7F15D5}"/>
              </a:ext>
            </a:extLst>
          </p:cNvPr>
          <p:cNvSpPr/>
          <p:nvPr/>
        </p:nvSpPr>
        <p:spPr>
          <a:xfrm rot="19062631">
            <a:off x="4817441" y="3889577"/>
            <a:ext cx="1401295" cy="83562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DA704AC-A3F7-246A-2EE1-34DA5EDBA067}"/>
              </a:ext>
            </a:extLst>
          </p:cNvPr>
          <p:cNvSpPr/>
          <p:nvPr/>
        </p:nvSpPr>
        <p:spPr>
          <a:xfrm rot="2153283" flipV="1">
            <a:off x="5074104" y="2901242"/>
            <a:ext cx="799624" cy="84083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CD8785D-B559-E97B-A0A5-8C0DEEA21046}"/>
              </a:ext>
            </a:extLst>
          </p:cNvPr>
          <p:cNvSpPr/>
          <p:nvPr/>
        </p:nvSpPr>
        <p:spPr>
          <a:xfrm>
            <a:off x="59800" y="4912522"/>
            <a:ext cx="2543134" cy="948867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W41B-02434 (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Soetmelks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).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Large impact.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Kariboo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 Colliery; agriculture; erosion.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4952624-88E3-72CB-2BDA-F1DBECC59F0D}"/>
              </a:ext>
            </a:extLst>
          </p:cNvPr>
          <p:cNvSpPr/>
          <p:nvPr/>
        </p:nvSpPr>
        <p:spPr>
          <a:xfrm>
            <a:off x="260521" y="793576"/>
            <a:ext cx="3275800" cy="1075811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kern="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W42D-02327 (</a:t>
            </a:r>
            <a:r>
              <a:rPr lang="en-GB" sz="1600" b="1" kern="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Gode</a:t>
            </a:r>
            <a:r>
              <a:rPr lang="en-GB" sz="1600" b="1" kern="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). </a:t>
            </a:r>
            <a:r>
              <a:rPr lang="en-GB" sz="1600" b="1" kern="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Large impact. </a:t>
            </a:r>
            <a:r>
              <a:rPr lang="en-GB" sz="1600" b="1" kern="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Paulpietersburg</a:t>
            </a:r>
            <a:r>
              <a:rPr lang="en-GB" sz="1600" b="1" kern="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 impacts; irrigation; operation and non-functional mines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755D0A49-BF13-C377-18E8-713B7B6DA395}"/>
              </a:ext>
            </a:extLst>
          </p:cNvPr>
          <p:cNvSpPr/>
          <p:nvPr/>
        </p:nvSpPr>
        <p:spPr>
          <a:xfrm rot="21227198">
            <a:off x="7059468" y="2061075"/>
            <a:ext cx="350255" cy="110810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DF7287-24D9-5F00-79EF-48CE6E7A73F1}"/>
              </a:ext>
            </a:extLst>
          </p:cNvPr>
          <p:cNvSpPr/>
          <p:nvPr/>
        </p:nvSpPr>
        <p:spPr>
          <a:xfrm>
            <a:off x="5283127" y="793577"/>
            <a:ext cx="1771541" cy="1497978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36000" tIns="36000" rIns="36000" bIns="36000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kern="0" dirty="0">
                <a:latin typeface="+mn-lt"/>
                <a:ea typeface="+mn-ea"/>
                <a:cs typeface="Arial" panose="020B0604020202020204" pitchFamily="34" charset="0"/>
              </a:rPr>
              <a:t>W43F-02099 (</a:t>
            </a:r>
            <a:r>
              <a:rPr lang="en-GB" sz="1600" b="1" kern="0" dirty="0" err="1">
                <a:latin typeface="+mn-lt"/>
                <a:ea typeface="+mn-ea"/>
                <a:cs typeface="Arial" panose="020B0604020202020204" pitchFamily="34" charset="0"/>
              </a:rPr>
              <a:t>Ngwauma</a:t>
            </a:r>
            <a:r>
              <a:rPr lang="en-GB" sz="1600" b="1" kern="0" dirty="0">
                <a:latin typeface="+mn-lt"/>
                <a:ea typeface="+mn-ea"/>
                <a:cs typeface="Arial" panose="020B0604020202020204" pitchFamily="34" charset="0"/>
              </a:rPr>
              <a:t>). </a:t>
            </a:r>
            <a:r>
              <a:rPr lang="en-GB" sz="1600" b="1" kern="0" dirty="0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Large impact. </a:t>
            </a:r>
            <a:r>
              <a:rPr lang="en-GB" sz="1600" b="1" kern="0" dirty="0">
                <a:latin typeface="+mn-lt"/>
                <a:ea typeface="+mn-ea"/>
                <a:cs typeface="Arial" panose="020B0604020202020204" pitchFamily="34" charset="0"/>
              </a:rPr>
              <a:t>Irrigated sugarcane; extensive erosion.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11E3B04-B737-21D1-1BC8-A6F07DF37E55}"/>
              </a:ext>
            </a:extLst>
          </p:cNvPr>
          <p:cNvSpPr/>
          <p:nvPr/>
        </p:nvSpPr>
        <p:spPr>
          <a:xfrm>
            <a:off x="2911453" y="4406201"/>
            <a:ext cx="2429613" cy="1455188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W44B-02351 (Pongola).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Serious impact.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Irrigated agriculture; urban impacts – Pongola town and RCL Sugar Mill.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1046A3EF-FA5A-3B55-5FFA-5F8C28716410}"/>
              </a:ext>
            </a:extLst>
          </p:cNvPr>
          <p:cNvSpPr/>
          <p:nvPr/>
        </p:nvSpPr>
        <p:spPr>
          <a:xfrm rot="5400000">
            <a:off x="1699609" y="2510481"/>
            <a:ext cx="1326271" cy="76200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FB5E2A7-85C2-F4B7-AA96-6016AE1DD9E8}"/>
              </a:ext>
            </a:extLst>
          </p:cNvPr>
          <p:cNvSpPr/>
          <p:nvPr/>
        </p:nvSpPr>
        <p:spPr>
          <a:xfrm>
            <a:off x="3026565" y="1480366"/>
            <a:ext cx="2181024" cy="1492203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36000" tIns="36000" rIns="36000" bIns="36000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kern="0" dirty="0">
                <a:latin typeface="+mn-lt"/>
                <a:ea typeface="+mn-ea"/>
                <a:cs typeface="Arial" panose="020B0604020202020204" pitchFamily="34" charset="0"/>
              </a:rPr>
              <a:t>W44B-02248 (</a:t>
            </a:r>
            <a:r>
              <a:rPr lang="en-GB" sz="1600" b="1" kern="0" dirty="0" err="1">
                <a:latin typeface="+mn-lt"/>
                <a:ea typeface="+mn-ea"/>
                <a:cs typeface="Arial" panose="020B0604020202020204" pitchFamily="34" charset="0"/>
              </a:rPr>
              <a:t>Manzawakho</a:t>
            </a:r>
            <a:r>
              <a:rPr lang="en-GB" sz="1600" b="1" kern="0" dirty="0">
                <a:latin typeface="+mn-lt"/>
                <a:ea typeface="+mn-ea"/>
                <a:cs typeface="Arial" panose="020B0604020202020204" pitchFamily="34" charset="0"/>
              </a:rPr>
              <a:t>). </a:t>
            </a:r>
            <a:r>
              <a:rPr lang="en-GB" sz="1600" b="1" kern="0" dirty="0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Large-Serious impact. </a:t>
            </a:r>
            <a:r>
              <a:rPr lang="en-GB" sz="1600" b="1" kern="0" dirty="0">
                <a:latin typeface="+mn-lt"/>
                <a:ea typeface="+mn-ea"/>
                <a:cs typeface="Arial" panose="020B0604020202020204" pitchFamily="34" charset="0"/>
              </a:rPr>
              <a:t>Irrigated agriculture; Pongola WWTW; extensive erosion.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2B461B9-CCEF-174D-550B-96DE5F35F717}"/>
              </a:ext>
            </a:extLst>
          </p:cNvPr>
          <p:cNvSpPr/>
          <p:nvPr/>
        </p:nvSpPr>
        <p:spPr>
          <a:xfrm>
            <a:off x="5468839" y="4106533"/>
            <a:ext cx="1623118" cy="2032819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W44C-02338 + W44C-02304 (Pongola).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Large-Serious impact.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Irrigated agriculture + return flows.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635F84F3-FCA3-2565-C5AE-8694B83FA732}"/>
              </a:ext>
            </a:extLst>
          </p:cNvPr>
          <p:cNvSpPr/>
          <p:nvPr/>
        </p:nvSpPr>
        <p:spPr>
          <a:xfrm rot="16200000" flipV="1">
            <a:off x="5798609" y="3625787"/>
            <a:ext cx="836603" cy="101504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EA579930-9E11-96BE-0DDE-D18EA899BDF2}"/>
              </a:ext>
            </a:extLst>
          </p:cNvPr>
          <p:cNvSpPr/>
          <p:nvPr/>
        </p:nvSpPr>
        <p:spPr>
          <a:xfrm rot="16200000" flipV="1">
            <a:off x="6123286" y="3668477"/>
            <a:ext cx="751220" cy="101504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186A595-DCE3-7834-F482-CCCBE412C59C}"/>
              </a:ext>
            </a:extLst>
          </p:cNvPr>
          <p:cNvSpPr/>
          <p:nvPr/>
        </p:nvSpPr>
        <p:spPr>
          <a:xfrm>
            <a:off x="7187452" y="3965541"/>
            <a:ext cx="1867565" cy="1590611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36000" tIns="36000" rIns="36000" bIns="36000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kern="0" dirty="0">
                <a:latin typeface="+mn-lt"/>
                <a:ea typeface="+mn-ea"/>
                <a:cs typeface="Arial" panose="020B0604020202020204" pitchFamily="34" charset="0"/>
              </a:rPr>
              <a:t>W45A-02368 (Pongola). </a:t>
            </a:r>
            <a:r>
              <a:rPr lang="en-GB" sz="1600" b="1" kern="0" dirty="0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Serious impact. </a:t>
            </a:r>
            <a:r>
              <a:rPr lang="en-GB" sz="1600" b="1" kern="0" dirty="0" err="1">
                <a:latin typeface="+mn-lt"/>
                <a:ea typeface="+mn-ea"/>
                <a:cs typeface="Arial" panose="020B0604020202020204" pitchFamily="34" charset="0"/>
              </a:rPr>
              <a:t>Jozini</a:t>
            </a:r>
            <a:r>
              <a:rPr lang="en-GB" sz="1600" b="1" kern="0" dirty="0">
                <a:latin typeface="+mn-lt"/>
                <a:ea typeface="+mn-ea"/>
                <a:cs typeface="Arial" panose="020B0604020202020204" pitchFamily="34" charset="0"/>
              </a:rPr>
              <a:t> WWTW; irrigated sugarcane; dense settlements.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2B3A1358-EBFD-1A83-D038-31598A0824DD}"/>
              </a:ext>
            </a:extLst>
          </p:cNvPr>
          <p:cNvSpPr/>
          <p:nvPr/>
        </p:nvSpPr>
        <p:spPr>
          <a:xfrm rot="16200000" flipV="1">
            <a:off x="7406690" y="3678458"/>
            <a:ext cx="466381" cy="101504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1D9E9C0-1215-B093-8215-D3660DFC230E}"/>
              </a:ext>
            </a:extLst>
          </p:cNvPr>
          <p:cNvSpPr/>
          <p:nvPr/>
        </p:nvSpPr>
        <p:spPr>
          <a:xfrm>
            <a:off x="7130206" y="48675"/>
            <a:ext cx="1867565" cy="1950191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36000" tIns="36000" rIns="36000" bIns="36000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kern="0" dirty="0">
                <a:latin typeface="+mn-lt"/>
                <a:ea typeface="+mn-ea"/>
                <a:cs typeface="Arial" panose="020B0604020202020204" pitchFamily="34" charset="0"/>
              </a:rPr>
              <a:t>W45B-02105 (Pongola). </a:t>
            </a:r>
            <a:r>
              <a:rPr lang="en-GB" sz="1600" b="1" kern="0" dirty="0">
                <a:solidFill>
                  <a:srgbClr val="FF0000"/>
                </a:solidFill>
                <a:latin typeface="+mn-lt"/>
                <a:ea typeface="+mn-ea"/>
                <a:cs typeface="Arial" panose="020B0604020202020204" pitchFamily="34" charset="0"/>
              </a:rPr>
              <a:t>Large impact. </a:t>
            </a:r>
            <a:r>
              <a:rPr lang="en-GB" sz="1600" b="1" kern="0" dirty="0">
                <a:latin typeface="+mn-lt"/>
                <a:ea typeface="+mn-ea"/>
                <a:cs typeface="Arial" panose="020B0604020202020204" pitchFamily="34" charset="0"/>
              </a:rPr>
              <a:t>High salinities due to agriculture; dense settlements;  erosion on </a:t>
            </a:r>
            <a:r>
              <a:rPr lang="en-GB" sz="1600" b="1" kern="0" dirty="0" err="1">
                <a:latin typeface="+mn-lt"/>
                <a:ea typeface="+mn-ea"/>
                <a:cs typeface="Arial" panose="020B0604020202020204" pitchFamily="34" charset="0"/>
              </a:rPr>
              <a:t>Makitini</a:t>
            </a:r>
            <a:r>
              <a:rPr lang="en-GB" sz="1600" b="1" kern="0" dirty="0">
                <a:latin typeface="+mn-lt"/>
                <a:ea typeface="+mn-ea"/>
                <a:cs typeface="Arial" panose="020B0604020202020204" pitchFamily="34" charset="0"/>
              </a:rPr>
              <a:t> Flats.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2A76156D-BB68-60A8-C876-34BBAD0E6822}"/>
              </a:ext>
            </a:extLst>
          </p:cNvPr>
          <p:cNvSpPr/>
          <p:nvPr/>
        </p:nvSpPr>
        <p:spPr>
          <a:xfrm rot="9260543" flipV="1">
            <a:off x="8344143" y="2043061"/>
            <a:ext cx="290779" cy="46126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96052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Diagram, map&#10;&#10;Description automatically generated">
            <a:extLst>
              <a:ext uri="{FF2B5EF4-FFF2-40B4-BE49-F238E27FC236}">
                <a16:creationId xmlns:a16="http://schemas.microsoft.com/office/drawing/2014/main" id="{A2C23BAA-392B-23CB-0320-6F2C4324D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0" t="13413" r="45746" b="11115"/>
          <a:stretch/>
        </p:blipFill>
        <p:spPr>
          <a:xfrm>
            <a:off x="1943319" y="403424"/>
            <a:ext cx="5353151" cy="5370399"/>
          </a:xfrm>
          <a:prstGeom prst="rect">
            <a:avLst/>
          </a:prstGeom>
        </p:spPr>
      </p:pic>
      <p:pic>
        <p:nvPicPr>
          <p:cNvPr id="4" name="Picture 3" descr="Diagram, map&#10;&#10;Description automatically generated">
            <a:extLst>
              <a:ext uri="{FF2B5EF4-FFF2-40B4-BE49-F238E27FC236}">
                <a16:creationId xmlns:a16="http://schemas.microsoft.com/office/drawing/2014/main" id="{F4C970A8-F824-C84F-2F13-C0F8B23994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967" t="43032" r="844" b="29141"/>
          <a:stretch/>
        </p:blipFill>
        <p:spPr>
          <a:xfrm>
            <a:off x="6734141" y="3655328"/>
            <a:ext cx="2362200" cy="18455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1" y="-48037"/>
            <a:ext cx="8229600" cy="416738"/>
          </a:xfrm>
        </p:spPr>
        <p:txBody>
          <a:bodyPr/>
          <a:lstStyle/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</a:rPr>
              <a:t>W5 (Usutu): Water quality status quo</a:t>
            </a:r>
            <a:endParaRPr lang="en-ZA" sz="2400" b="1" dirty="0">
              <a:solidFill>
                <a:srgbClr val="002060"/>
              </a:solidFill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289009" y="432607"/>
            <a:ext cx="5690027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DA704AC-A3F7-246A-2EE1-34DA5EDBA067}"/>
              </a:ext>
            </a:extLst>
          </p:cNvPr>
          <p:cNvSpPr/>
          <p:nvPr/>
        </p:nvSpPr>
        <p:spPr>
          <a:xfrm rot="16200000">
            <a:off x="4776529" y="4819897"/>
            <a:ext cx="667255" cy="142903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55EC085-ED6D-83F2-24FE-DD376F674317}"/>
              </a:ext>
            </a:extLst>
          </p:cNvPr>
          <p:cNvSpPr/>
          <p:nvPr/>
        </p:nvSpPr>
        <p:spPr>
          <a:xfrm>
            <a:off x="3433081" y="5173492"/>
            <a:ext cx="2270147" cy="1455188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W51D-02044 (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Assegaai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). </a:t>
            </a:r>
            <a:r>
              <a:rPr lang="en-GB" sz="1600" b="1" kern="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Large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 impact.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Urban impacts from Piet Retief + 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Mpact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3ADE892-D8DE-7709-187A-C2ABFA37F6DF}"/>
              </a:ext>
            </a:extLst>
          </p:cNvPr>
          <p:cNvSpPr/>
          <p:nvPr/>
        </p:nvSpPr>
        <p:spPr>
          <a:xfrm>
            <a:off x="5974508" y="2292818"/>
            <a:ext cx="1927466" cy="1322711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W51F-01986 (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Blesbokspruit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). </a:t>
            </a:r>
            <a:r>
              <a:rPr lang="en-GB" sz="1600" b="1" kern="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Large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 impact.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Irrigation + timber processing.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083885C9-701D-2DEF-13AE-0CBB645B0E53}"/>
              </a:ext>
            </a:extLst>
          </p:cNvPr>
          <p:cNvSpPr/>
          <p:nvPr/>
        </p:nvSpPr>
        <p:spPr>
          <a:xfrm rot="7774902">
            <a:off x="5722854" y="3656268"/>
            <a:ext cx="392027" cy="108207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7E5EAD9-6914-0138-F961-5399E92DA81E}"/>
              </a:ext>
            </a:extLst>
          </p:cNvPr>
          <p:cNvSpPr/>
          <p:nvPr/>
        </p:nvSpPr>
        <p:spPr>
          <a:xfrm>
            <a:off x="6046866" y="4773289"/>
            <a:ext cx="2030334" cy="1322711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W51F-02019 (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Blesbokspruit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).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Se</a:t>
            </a:r>
            <a:r>
              <a:rPr lang="en-GB" sz="1600" b="1" kern="0" dirty="0" err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rious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 impact.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Tannery effluent; 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Thuthuka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 Forestry.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F80E9303-6608-AD3E-8612-E94645C36307}"/>
              </a:ext>
            </a:extLst>
          </p:cNvPr>
          <p:cNvSpPr/>
          <p:nvPr/>
        </p:nvSpPr>
        <p:spPr>
          <a:xfrm rot="13998225">
            <a:off x="5414185" y="4425230"/>
            <a:ext cx="877382" cy="142614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CA6FF0E-AB49-727A-828C-035584400241}"/>
              </a:ext>
            </a:extLst>
          </p:cNvPr>
          <p:cNvSpPr/>
          <p:nvPr/>
        </p:nvSpPr>
        <p:spPr>
          <a:xfrm>
            <a:off x="698658" y="2062170"/>
            <a:ext cx="2003666" cy="959338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W53C-01679 (Thole). </a:t>
            </a:r>
            <a:r>
              <a:rPr lang="en-GB" sz="1600" b="1" kern="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Large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 impact.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Amsterdam WWTW.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108C778B-0C7F-7D17-E977-11AF5D8F844A}"/>
              </a:ext>
            </a:extLst>
          </p:cNvPr>
          <p:cNvSpPr/>
          <p:nvPr/>
        </p:nvSpPr>
        <p:spPr>
          <a:xfrm>
            <a:off x="2702324" y="2438400"/>
            <a:ext cx="1244661" cy="142903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2097BEF-CF12-0A44-E29E-510FF92FA493}"/>
              </a:ext>
            </a:extLst>
          </p:cNvPr>
          <p:cNvSpPr/>
          <p:nvPr/>
        </p:nvSpPr>
        <p:spPr>
          <a:xfrm>
            <a:off x="698658" y="510976"/>
            <a:ext cx="2371808" cy="1289042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W55C-01395 (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Mpuluzi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). </a:t>
            </a:r>
            <a:r>
              <a:rPr lang="en-GB" sz="1600" b="1" kern="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Large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 impact.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Lower reach: Mayflower / 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Empuluzi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 WWTW; extensive settlements.</a:t>
            </a: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2F61697C-097B-BAC7-B6AB-BCC8D646C110}"/>
              </a:ext>
            </a:extLst>
          </p:cNvPr>
          <p:cNvSpPr/>
          <p:nvPr/>
        </p:nvSpPr>
        <p:spPr>
          <a:xfrm>
            <a:off x="3070466" y="1012725"/>
            <a:ext cx="1244661" cy="142903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47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DF0D51-949F-CB54-D902-D9441EC445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41" t="12293" r="26355" b="13472"/>
          <a:stretch/>
        </p:blipFill>
        <p:spPr>
          <a:xfrm>
            <a:off x="2737823" y="990600"/>
            <a:ext cx="3996318" cy="4800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10624"/>
            <a:ext cx="8229600" cy="416738"/>
          </a:xfrm>
        </p:spPr>
        <p:txBody>
          <a:bodyPr/>
          <a:lstStyle/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</a:rPr>
              <a:t>W7 (</a:t>
            </a:r>
            <a:r>
              <a:rPr lang="en-US" sz="2400" b="1" dirty="0" err="1">
                <a:solidFill>
                  <a:srgbClr val="002060"/>
                </a:solidFill>
              </a:rPr>
              <a:t>Kosi</a:t>
            </a:r>
            <a:r>
              <a:rPr lang="en-US" sz="2400" b="1" dirty="0">
                <a:solidFill>
                  <a:srgbClr val="002060"/>
                </a:solidFill>
              </a:rPr>
              <a:t> &amp; Sibaya): Water quality status quo</a:t>
            </a:r>
            <a:endParaRPr lang="en-ZA" sz="2400" b="1" dirty="0">
              <a:solidFill>
                <a:srgbClr val="002060"/>
              </a:solidFill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1675822" y="762000"/>
            <a:ext cx="64770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DA704AC-A3F7-246A-2EE1-34DA5EDBA067}"/>
              </a:ext>
            </a:extLst>
          </p:cNvPr>
          <p:cNvSpPr/>
          <p:nvPr/>
        </p:nvSpPr>
        <p:spPr>
          <a:xfrm rot="19827518">
            <a:off x="3102687" y="4390017"/>
            <a:ext cx="842874" cy="134971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B267D89-7A91-FBFD-FE72-C6292DB551F0}"/>
              </a:ext>
            </a:extLst>
          </p:cNvPr>
          <p:cNvSpPr/>
          <p:nvPr/>
        </p:nvSpPr>
        <p:spPr>
          <a:xfrm rot="10800000">
            <a:off x="5441923" y="1861192"/>
            <a:ext cx="1323022" cy="180120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A9ADE5F-C936-7F17-8C79-7F9FEEF49871}"/>
              </a:ext>
            </a:extLst>
          </p:cNvPr>
          <p:cNvSpPr/>
          <p:nvPr/>
        </p:nvSpPr>
        <p:spPr>
          <a:xfrm>
            <a:off x="1143000" y="3990992"/>
            <a:ext cx="2060123" cy="1466027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W70A-02301 (unnamed).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Large impact.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 Extensive settlements.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4952624-88E3-72CB-2BDA-F1DBECC59F0D}"/>
              </a:ext>
            </a:extLst>
          </p:cNvPr>
          <p:cNvSpPr/>
          <p:nvPr/>
        </p:nvSpPr>
        <p:spPr>
          <a:xfrm>
            <a:off x="6344526" y="1038638"/>
            <a:ext cx="2494674" cy="2134042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kern="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W70A-02079 (</a:t>
            </a:r>
            <a:r>
              <a:rPr lang="en-GB" sz="1800" b="1" kern="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Swamanzi</a:t>
            </a:r>
            <a:r>
              <a:rPr lang="en-GB" sz="1800" b="1" kern="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). </a:t>
            </a:r>
            <a:r>
              <a:rPr lang="en-GB" sz="1800" b="1" kern="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Large impact. </a:t>
            </a:r>
            <a:r>
              <a:rPr lang="en-GB" sz="1800" b="1" kern="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Urban impacts; </a:t>
            </a:r>
            <a:r>
              <a:rPr lang="en-GB" sz="1800" b="1" kern="0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Manguzi</a:t>
            </a:r>
            <a:r>
              <a:rPr lang="en-GB" sz="1800" b="1" kern="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 WWTW.</a:t>
            </a:r>
          </a:p>
        </p:txBody>
      </p:sp>
    </p:spTree>
    <p:extLst>
      <p:ext uri="{BB962C8B-B14F-4D97-AF65-F5344CB8AC3E}">
        <p14:creationId xmlns:p14="http://schemas.microsoft.com/office/powerpoint/2010/main" val="3035921926"/>
      </p:ext>
    </p:extLst>
  </p:cSld>
  <p:clrMapOvr>
    <a:masterClrMapping/>
  </p:clrMapOvr>
</p:sld>
</file>

<file path=ppt/theme/theme1.xml><?xml version="1.0" encoding="utf-8"?>
<a:theme xmlns:a="http://schemas.openxmlformats.org/drawingml/2006/main" name="CO-BRANDED DHS &amp; DWS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CO-BRANDED DHS &amp; DWS PRESENTATION.pot</Template>
  <TotalTime>10478</TotalTime>
  <Words>919</Words>
  <Application>Microsoft Office PowerPoint</Application>
  <PresentationFormat>On-screen Show (4:3)</PresentationFormat>
  <Paragraphs>73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Courier New</vt:lpstr>
      <vt:lpstr>Wingdings</vt:lpstr>
      <vt:lpstr>CO-BRANDED DHS &amp; DWS PRESENTATION</vt:lpstr>
      <vt:lpstr>PowerPoint Presentation</vt:lpstr>
      <vt:lpstr>STATUS QUO: WATER QUALITY</vt:lpstr>
      <vt:lpstr>W1 (Mhlathuze): Water quality status quo</vt:lpstr>
      <vt:lpstr>W2 (Umfolozi): Water quality status quo</vt:lpstr>
      <vt:lpstr>W3 (Mkuze): Water quality status quo</vt:lpstr>
      <vt:lpstr>W4 (Pongola): Water quality status quo</vt:lpstr>
      <vt:lpstr>W5 (Usutu): Water quality status quo</vt:lpstr>
      <vt:lpstr>W7 (Kosi &amp; Sibaya): Water quality status quo</vt:lpstr>
    </vt:vector>
  </TitlesOfParts>
  <Company>Department of Housing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DOH 3</dc:creator>
  <cp:lastModifiedBy>Caryn Seago</cp:lastModifiedBy>
  <cp:revision>395</cp:revision>
  <dcterms:created xsi:type="dcterms:W3CDTF">2013-08-12T09:46:59Z</dcterms:created>
  <dcterms:modified xsi:type="dcterms:W3CDTF">2022-06-02T07:02:15Z</dcterms:modified>
</cp:coreProperties>
</file>